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7" r:id="rId3"/>
    <p:sldId id="310" r:id="rId4"/>
    <p:sldId id="316" r:id="rId5"/>
    <p:sldId id="319" r:id="rId6"/>
    <p:sldId id="305" r:id="rId7"/>
    <p:sldId id="324" r:id="rId8"/>
    <p:sldId id="321" r:id="rId9"/>
    <p:sldId id="326" r:id="rId10"/>
    <p:sldId id="323" r:id="rId11"/>
    <p:sldId id="322" r:id="rId12"/>
    <p:sldId id="32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89985" autoAdjust="0"/>
  </p:normalViewPr>
  <p:slideViewPr>
    <p:cSldViewPr snapToGrid="0" snapToObjects="1">
      <p:cViewPr varScale="1">
        <p:scale>
          <a:sx n="74" d="100"/>
          <a:sy n="74" d="100"/>
        </p:scale>
        <p:origin x="6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-29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9967A-DE64-3D48-8D35-5BC31BC7FFF9}" type="datetime1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02625-2385-EC4A-A240-5E20452AA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79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DFF08-B4F7-FF4F-9801-0002690DA961}" type="datetime1">
              <a:rPr lang="en-US" smtClean="0"/>
              <a:t>7/15/2020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87304-ABBD-E349-93F2-D687D6BD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776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15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02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37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37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37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07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07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0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37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07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37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04-ABBD-E349-93F2-D687D6BDD2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6F3C-4B6A-A24A-9765-E0A5F2E8AF1B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University of Pennsylvania Libraries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9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950E-2F97-D34E-852E-8F7CD55A8FFB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8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04F7-033F-544B-A487-99C7317C0EF7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7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University of Pennsylvania Libraries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9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99B6-1020-3E4C-88F7-1C3363E5F687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9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9BA-4ED9-8043-B0F6-26142E0B3A32}" type="datetime1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6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7C51-4613-5B43-A938-EFBA412AD3E8}" type="datetime1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2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C131-E2B8-F940-A0E1-15F07E8E0D68}" type="datetime1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8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DA202-79C1-A54D-AC79-50FAC9F7E612}" type="datetime1">
              <a:rPr lang="en-US" smtClean="0"/>
              <a:t>7/15/2020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53F1C-0BD6-BD4E-8A25-BA3058EAC7BA}" type="datetime1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4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269B-3013-3A44-A508-340601B65EBA}" type="datetime1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Mark Ockerbloom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6BFF-BC25-CD43-8A71-6B50AD1A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5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366FF"/>
                </a:solidFill>
              </a:defRPr>
            </a:lvl1pPr>
          </a:lstStyle>
          <a:p>
            <a:fld id="{66E470A5-3294-2244-85EC-AEB59A9E5ACD}" type="datetime1">
              <a:rPr lang="en-US" smtClean="0"/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3366FF"/>
                </a:solidFill>
              </a:defRPr>
            </a:lvl1pPr>
          </a:lstStyle>
          <a:p>
            <a:r>
              <a:rPr lang="en-US" dirty="0"/>
              <a:t>@</a:t>
            </a:r>
            <a:r>
              <a:rPr lang="en-US" dirty="0" err="1"/>
              <a:t>JMarkOckerbloom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366FF"/>
                </a:solidFill>
              </a:defRPr>
            </a:lvl1pPr>
          </a:lstStyle>
          <a:p>
            <a:fld id="{12BA6BFF-BC25-CD43-8A71-6B50AD1AFC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0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books.library.upenn.edu/cce/serialproces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ckerblo@pobox.upenn.edu" TargetMode="External"/><Relationship Id="rId5" Type="http://schemas.openxmlformats.org/officeDocument/2006/relationships/hyperlink" Target="https://bit.ly/SerialsCopyrightClaimRange" TargetMode="External"/><Relationship Id="rId4" Type="http://schemas.openxmlformats.org/officeDocument/2006/relationships/hyperlink" Target="https://upenn.app.box.com/folder/11399406523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2846"/>
            <a:ext cx="7772400" cy="179989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Identifying public domain serials in Penn Libraries collections: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A review and update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20054" y="5240028"/>
            <a:ext cx="5064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John Mark Ockerbloom and Rachelle Nelson</a:t>
            </a:r>
          </a:p>
          <a:p>
            <a:pPr algn="ctr"/>
            <a:r>
              <a:rPr lang="en-US" dirty="0"/>
              <a:t>Penn Libraries Serials Copyright Research Workshop</a:t>
            </a:r>
          </a:p>
          <a:p>
            <a:pPr algn="ctr"/>
            <a:r>
              <a:rPr lang="en-US" dirty="0"/>
              <a:t>July 15, 2020</a:t>
            </a:r>
          </a:p>
        </p:txBody>
      </p:sp>
    </p:spTree>
    <p:extLst>
      <p:ext uri="{BB962C8B-B14F-4D97-AF65-F5344CB8AC3E}">
        <p14:creationId xmlns:p14="http://schemas.microsoft.com/office/powerpoint/2010/main" val="4289464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After you submit your serials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If you return to the table, the serial you worked on will appear with “Pending” where “Unknown” appeared before</a:t>
            </a:r>
          </a:p>
          <a:p>
            <a:r>
              <a:rPr lang="en-US" b="1" dirty="0"/>
              <a:t>Others will double-check, create a JSON file and copyright info page, link it into knowledge bases</a:t>
            </a:r>
          </a:p>
          <a:p>
            <a:pPr lvl="1"/>
            <a:r>
              <a:rPr lang="en-US" b="1" dirty="0"/>
              <a:t>“Pending” will then get replaced by links and info</a:t>
            </a:r>
          </a:p>
          <a:p>
            <a:r>
              <a:rPr lang="en-US" b="1" dirty="0"/>
              <a:t>Thanks for leaving your name and email!</a:t>
            </a:r>
          </a:p>
          <a:p>
            <a:pPr lvl="1"/>
            <a:r>
              <a:rPr lang="en-US" b="1" dirty="0"/>
              <a:t>Useful for reports, public credit, addressing issues</a:t>
            </a:r>
          </a:p>
          <a:p>
            <a:pPr lvl="1"/>
            <a:r>
              <a:rPr lang="en-US" b="1" dirty="0"/>
              <a:t>Saved in a cookie after you check the box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12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Project start page: </a:t>
            </a:r>
          </a:p>
          <a:p>
            <a:pPr lvl="1"/>
            <a:r>
              <a:rPr lang="en-US" b="1" dirty="0">
                <a:hlinkClick r:id="rId3"/>
              </a:rPr>
              <a:t>https://onlinebooks.library.upenn.edu/cce/serialprocess.html</a:t>
            </a:r>
            <a:endParaRPr lang="en-US" b="1" dirty="0"/>
          </a:p>
          <a:p>
            <a:r>
              <a:rPr lang="en-US" b="1" dirty="0"/>
              <a:t>Illustrated help for navigating the table and answering questions:</a:t>
            </a:r>
          </a:p>
          <a:p>
            <a:pPr lvl="1"/>
            <a:r>
              <a:rPr lang="en-US" b="1" dirty="0">
                <a:hlinkClick r:id="rId4"/>
              </a:rPr>
              <a:t>https://upenn.app.box.com/folder/113994065230</a:t>
            </a:r>
            <a:r>
              <a:rPr lang="en-US" b="1" dirty="0"/>
              <a:t> (log in with </a:t>
            </a:r>
            <a:r>
              <a:rPr lang="en-US" b="1" dirty="0" err="1"/>
              <a:t>PennKey</a:t>
            </a:r>
            <a:r>
              <a:rPr lang="en-US" b="1" dirty="0"/>
              <a:t>)</a:t>
            </a:r>
          </a:p>
          <a:p>
            <a:r>
              <a:rPr lang="en-US" b="1" dirty="0"/>
              <a:t>Sign-up and assignments for table sections:</a:t>
            </a:r>
          </a:p>
          <a:p>
            <a:pPr lvl="1"/>
            <a:r>
              <a:rPr lang="en-US" dirty="0">
                <a:hlinkClick r:id="rId5"/>
              </a:rPr>
              <a:t>https://bit.ly/SerialsCopyrightClaimRange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Who to talk to (</a:t>
            </a:r>
            <a:r>
              <a:rPr lang="en-US" b="1" dirty="0">
                <a:solidFill>
                  <a:srgbClr val="FF0000"/>
                </a:solidFill>
              </a:rPr>
              <a:t>including for asking questions</a:t>
            </a:r>
            <a:r>
              <a:rPr lang="en-US" b="1" dirty="0"/>
              <a:t>):</a:t>
            </a:r>
          </a:p>
          <a:p>
            <a:pPr lvl="1"/>
            <a:r>
              <a:rPr lang="en-US" b="1" dirty="0"/>
              <a:t>Rachelle Nelson (management lead) </a:t>
            </a:r>
          </a:p>
          <a:p>
            <a:pPr lvl="2"/>
            <a:r>
              <a:rPr lang="en-US" b="1" dirty="0" err="1">
                <a:solidFill>
                  <a:schemeClr val="tx2"/>
                </a:solidFill>
              </a:rPr>
              <a:t>nelsonrr@pobox.upenn.edu</a:t>
            </a:r>
            <a:endParaRPr lang="en-US" b="1" dirty="0">
              <a:solidFill>
                <a:schemeClr val="tx2"/>
              </a:solidFill>
            </a:endParaRPr>
          </a:p>
          <a:p>
            <a:pPr lvl="1"/>
            <a:r>
              <a:rPr lang="en-US" b="1" dirty="0"/>
              <a:t>John Mark Ockerbloom (technical lead)</a:t>
            </a:r>
          </a:p>
          <a:p>
            <a:pPr lvl="2"/>
            <a:r>
              <a:rPr lang="en-US" b="1" dirty="0">
                <a:hlinkClick r:id="rId6"/>
              </a:rPr>
              <a:t>ockerblo@pobox.upenn.edu</a:t>
            </a:r>
            <a:endParaRPr lang="en-US" b="1" dirty="0"/>
          </a:p>
          <a:p>
            <a:pPr lvl="2"/>
            <a:endParaRPr lang="en-US" b="1" dirty="0"/>
          </a:p>
          <a:p>
            <a:pPr marL="0" indent="0">
              <a:buNone/>
            </a:pPr>
            <a:r>
              <a:rPr lang="en-US" b="1" dirty="0"/>
              <a:t>Thanks also for project support and advice:</a:t>
            </a:r>
          </a:p>
          <a:p>
            <a:pPr marL="0" indent="0">
              <a:buNone/>
            </a:pPr>
            <a:r>
              <a:rPr lang="en-US" b="1" dirty="0"/>
              <a:t>	 Beth </a:t>
            </a:r>
            <a:r>
              <a:rPr lang="en-US" b="1" dirty="0" err="1"/>
              <a:t>Picknally</a:t>
            </a:r>
            <a:r>
              <a:rPr lang="en-US" b="1" dirty="0"/>
              <a:t> Camden, Alison Miner, Andy </a:t>
            </a:r>
            <a:r>
              <a:rPr lang="en-US" b="1" dirty="0" err="1"/>
              <a:t>Sarno</a:t>
            </a:r>
            <a:r>
              <a:rPr lang="en-US" b="1" dirty="0"/>
              <a:t>, Joe </a:t>
            </a:r>
            <a:r>
              <a:rPr lang="en-US" b="1" dirty="0" err="1"/>
              <a:t>Zucca</a:t>
            </a:r>
            <a:endParaRPr lang="en-US" b="1" dirty="0"/>
          </a:p>
          <a:p>
            <a:pPr marL="0" indent="0">
              <a:buNone/>
            </a:pP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41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726" y="1886118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Your experiences and questions</a:t>
            </a:r>
            <a:br>
              <a:rPr lang="en-US" b="1" dirty="0">
                <a:solidFill>
                  <a:schemeClr val="tx2"/>
                </a:solidFill>
              </a:rPr>
            </a:b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(Your turn!)</a:t>
            </a:r>
            <a:br>
              <a:rPr lang="en-US" b="1" dirty="0">
                <a:solidFill>
                  <a:schemeClr val="tx2"/>
                </a:solidFill>
              </a:rPr>
            </a:b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Again, thank you 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219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726" y="18861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First things first:</a:t>
            </a:r>
            <a:br>
              <a:rPr lang="en-US" b="1" dirty="0">
                <a:solidFill>
                  <a:schemeClr val="tx2"/>
                </a:solidFill>
              </a:rPr>
            </a:b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Thank you!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4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Why we’re doing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We have lots of serial content in public domain</a:t>
            </a:r>
          </a:p>
          <a:p>
            <a:pPr lvl="1"/>
            <a:r>
              <a:rPr lang="en-US" b="1" dirty="0"/>
              <a:t>But much of it isn’t known to be public domain</a:t>
            </a:r>
          </a:p>
          <a:p>
            <a:pPr lvl="1"/>
            <a:r>
              <a:rPr lang="en-US" b="1" dirty="0"/>
              <a:t>and isn’t available online (either to us or anyone)</a:t>
            </a:r>
          </a:p>
          <a:p>
            <a:r>
              <a:rPr lang="en-US" b="1" dirty="0"/>
              <a:t>Digitized historic texts (e.g. </a:t>
            </a:r>
            <a:r>
              <a:rPr lang="en-US" b="1" dirty="0" err="1"/>
              <a:t>HathiTrust</a:t>
            </a:r>
            <a:r>
              <a:rPr lang="en-US" b="1" dirty="0"/>
              <a:t>) widely used</a:t>
            </a:r>
          </a:p>
          <a:p>
            <a:pPr lvl="1"/>
            <a:r>
              <a:rPr lang="en-US" b="1" dirty="0"/>
              <a:t>Thanks in part to copyright review &amp; access programs</a:t>
            </a:r>
          </a:p>
          <a:p>
            <a:r>
              <a:rPr lang="en-US" b="1" dirty="0"/>
              <a:t>With copyright information, we and others can make “deep </a:t>
            </a:r>
            <a:r>
              <a:rPr lang="en-US" b="1" dirty="0" err="1"/>
              <a:t>backfiles</a:t>
            </a:r>
            <a:r>
              <a:rPr lang="en-US" b="1" dirty="0"/>
              <a:t>” of serials available to all</a:t>
            </a:r>
          </a:p>
          <a:p>
            <a:pPr lvl="1"/>
            <a:r>
              <a:rPr lang="en-US" b="1" dirty="0"/>
              <a:t>Both during and after the current health crisis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03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How we identify works that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can be in US public 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Works with copyrights before 1925</a:t>
            </a:r>
          </a:p>
          <a:p>
            <a:pPr lvl="1"/>
            <a:r>
              <a:rPr lang="en-US" dirty="0"/>
              <a:t>(You won’t work on serials our catalog says end by then, but our catalog doesn’t always say it when they do)</a:t>
            </a:r>
          </a:p>
          <a:p>
            <a:r>
              <a:rPr lang="en-US" b="1" dirty="0"/>
              <a:t>Works of the US government</a:t>
            </a:r>
          </a:p>
          <a:p>
            <a:pPr lvl="1"/>
            <a:r>
              <a:rPr lang="en-US" dirty="0"/>
              <a:t>(You may find some of these; let us know if you do)</a:t>
            </a:r>
          </a:p>
          <a:p>
            <a:r>
              <a:rPr lang="en-US" b="1" dirty="0">
                <a:solidFill>
                  <a:srgbClr val="FF0000"/>
                </a:solidFill>
              </a:rPr>
              <a:t>Works with </a:t>
            </a:r>
            <a:r>
              <a:rPr lang="en-US" b="1" dirty="0" err="1">
                <a:solidFill>
                  <a:srgbClr val="FF0000"/>
                </a:solidFill>
              </a:rPr>
              <a:t>unrenewed</a:t>
            </a:r>
            <a:r>
              <a:rPr lang="en-US" b="1" dirty="0">
                <a:solidFill>
                  <a:srgbClr val="FF0000"/>
                </a:solidFill>
              </a:rPr>
              <a:t> copyrights before 1964</a:t>
            </a:r>
          </a:p>
          <a:p>
            <a:pPr lvl="1"/>
            <a:r>
              <a:rPr lang="en-US" dirty="0"/>
              <a:t>(These may include most of the serials you work on)</a:t>
            </a:r>
          </a:p>
          <a:p>
            <a:r>
              <a:rPr lang="en-US" b="1" dirty="0"/>
              <a:t>Works with no claimed copyright before 1989</a:t>
            </a:r>
          </a:p>
          <a:p>
            <a:pPr lvl="1"/>
            <a:r>
              <a:rPr lang="en-US" dirty="0"/>
              <a:t>(Many non-commercial serials didn’t, so check if you can) </a:t>
            </a:r>
          </a:p>
          <a:p>
            <a:r>
              <a:rPr lang="en-US" b="1" dirty="0"/>
              <a:t>BUT: Works not published in US may be exempt</a:t>
            </a:r>
          </a:p>
          <a:p>
            <a:pPr lvl="1"/>
            <a:r>
              <a:rPr lang="en-US" dirty="0"/>
              <a:t>(so we ask about foreign &amp; simultaneous US publication)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38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Previous work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(some funded by IMLS)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Inventory of first copyright renewals of serials</a:t>
            </a:r>
          </a:p>
          <a:p>
            <a:pPr marL="914400" lvl="1" indent="-514350">
              <a:buFont typeface="Arial"/>
              <a:buChar char="•"/>
            </a:pPr>
            <a:r>
              <a:rPr lang="en-US" dirty="0"/>
              <a:t>“First renewals page” includes ALL serials published before 1950 with copyright renewals</a:t>
            </a:r>
          </a:p>
          <a:p>
            <a:r>
              <a:rPr lang="en-US" b="1" dirty="0"/>
              <a:t>A guide for using this inventory to copyright-clear historic serial issues and articles</a:t>
            </a:r>
          </a:p>
          <a:p>
            <a:pPr lvl="1"/>
            <a:r>
              <a:rPr lang="en-US" dirty="0"/>
              <a:t>You can find it linked from the first renewals page</a:t>
            </a:r>
          </a:p>
          <a:p>
            <a:r>
              <a:rPr lang="en-US" b="1" dirty="0"/>
              <a:t>A linked-data copyright knowledge base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JSON files linked to </a:t>
            </a:r>
            <a:r>
              <a:rPr lang="en-US" dirty="0" err="1"/>
              <a:t>Wikidata</a:t>
            </a:r>
            <a:r>
              <a:rPr lang="en-US" dirty="0"/>
              <a:t>, free online copies, Wikipedia, </a:t>
            </a:r>
            <a:r>
              <a:rPr lang="en-US" dirty="0" err="1"/>
              <a:t>rightsholder</a:t>
            </a:r>
            <a:r>
              <a:rPr lang="en-US" dirty="0"/>
              <a:t> contacts, contents lists, more</a:t>
            </a:r>
          </a:p>
          <a:p>
            <a:pPr lvl="1">
              <a:buFont typeface="Arial"/>
              <a:buChar char="•"/>
            </a:pPr>
            <a:r>
              <a:rPr lang="en-US" dirty="0"/>
              <a:t>That’s what your research is making grow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673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What we’re doing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We know many serials that </a:t>
            </a:r>
            <a:r>
              <a:rPr lang="en-US" b="1" dirty="0">
                <a:solidFill>
                  <a:srgbClr val="FF0000"/>
                </a:solidFill>
              </a:rPr>
              <a:t>are</a:t>
            </a:r>
            <a:r>
              <a:rPr lang="en-US" b="1" dirty="0"/>
              <a:t> under copyright, so now we’re finding what Penn has that’s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endParaRPr lang="en-US" b="1" dirty="0"/>
          </a:p>
          <a:p>
            <a:r>
              <a:rPr lang="en-US" b="1" dirty="0"/>
              <a:t>We’re filling in a </a:t>
            </a:r>
            <a:r>
              <a:rPr lang="en-US" b="1" dirty="0">
                <a:solidFill>
                  <a:srgbClr val="FF0000"/>
                </a:solidFill>
              </a:rPr>
              <a:t>table showing serials Penn owns</a:t>
            </a:r>
            <a:r>
              <a:rPr lang="en-US" b="1" dirty="0"/>
              <a:t>, and what we know about their copyrights and free issue availability</a:t>
            </a:r>
          </a:p>
          <a:p>
            <a:r>
              <a:rPr lang="en-US" b="1" dirty="0"/>
              <a:t>Where we don’t yet have info, you fill out a </a:t>
            </a:r>
            <a:r>
              <a:rPr lang="en-US" b="1" dirty="0">
                <a:solidFill>
                  <a:srgbClr val="FF0000"/>
                </a:solidFill>
              </a:rPr>
              <a:t>questionnaire</a:t>
            </a:r>
            <a:r>
              <a:rPr lang="en-US" b="1" dirty="0"/>
              <a:t> by doing searches with a web browser and reporting your findings</a:t>
            </a:r>
          </a:p>
          <a:p>
            <a:r>
              <a:rPr lang="en-US" b="1" dirty="0"/>
              <a:t>From your questionnaire answers, we </a:t>
            </a:r>
            <a:r>
              <a:rPr lang="en-US" b="1" dirty="0">
                <a:solidFill>
                  <a:srgbClr val="FF0000"/>
                </a:solidFill>
              </a:rPr>
              <a:t>add JSON files to our knowledge base</a:t>
            </a:r>
            <a:r>
              <a:rPr lang="en-US" b="1" dirty="0"/>
              <a:t>, add to our </a:t>
            </a:r>
            <a:r>
              <a:rPr lang="en-US" b="1" dirty="0">
                <a:solidFill>
                  <a:srgbClr val="FF0000"/>
                </a:solidFill>
              </a:rPr>
              <a:t>first-renewals list</a:t>
            </a:r>
            <a:r>
              <a:rPr lang="en-US" b="1" dirty="0"/>
              <a:t>, link to </a:t>
            </a:r>
            <a:r>
              <a:rPr lang="en-US" b="1" dirty="0" err="1">
                <a:solidFill>
                  <a:srgbClr val="FF0000"/>
                </a:solidFill>
              </a:rPr>
              <a:t>Wikidata</a:t>
            </a:r>
            <a:r>
              <a:rPr lang="en-US" b="1" dirty="0"/>
              <a:t>, etc.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49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Our progress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21 people have researched about 2500 serials</a:t>
            </a:r>
          </a:p>
          <a:p>
            <a:pPr lvl="1"/>
            <a:r>
              <a:rPr lang="en-US" dirty="0"/>
              <a:t>Over 2000 still “pending”, but going in round-robin</a:t>
            </a:r>
          </a:p>
          <a:p>
            <a:pPr lvl="1"/>
            <a:r>
              <a:rPr lang="en-US" dirty="0" err="1"/>
              <a:t>Wikidata</a:t>
            </a:r>
            <a:r>
              <a:rPr lang="en-US" dirty="0"/>
              <a:t> will be getting filled in faster (by us and others)</a:t>
            </a:r>
          </a:p>
          <a:p>
            <a:pPr lvl="1"/>
            <a:r>
              <a:rPr lang="en-US" dirty="0"/>
              <a:t>Still several thousand serials to review. Some easier than others.</a:t>
            </a:r>
          </a:p>
          <a:p>
            <a:r>
              <a:rPr lang="en-US" b="1" dirty="0"/>
              <a:t>Most serials have no renewals</a:t>
            </a:r>
          </a:p>
          <a:p>
            <a:pPr lvl="1"/>
            <a:r>
              <a:rPr lang="en-US" dirty="0"/>
              <a:t>Some do; thanks for noting these!</a:t>
            </a:r>
          </a:p>
          <a:p>
            <a:pPr lvl="1"/>
            <a:r>
              <a:rPr lang="en-US" dirty="0"/>
              <a:t>Can be tricky to distinguish renewals from other records</a:t>
            </a:r>
          </a:p>
          <a:p>
            <a:pPr lvl="1"/>
            <a:r>
              <a:rPr lang="en-US" dirty="0"/>
              <a:t>Many are non-US that might still be copyrighted</a:t>
            </a:r>
          </a:p>
          <a:p>
            <a:pPr lvl="1"/>
            <a:r>
              <a:rPr lang="en-US" dirty="0"/>
              <a:t>Some are old all-public domain serials; still good to clarify</a:t>
            </a:r>
          </a:p>
          <a:p>
            <a:r>
              <a:rPr lang="en-US" b="1" dirty="0"/>
              <a:t> Numerous serials have free online copies</a:t>
            </a:r>
          </a:p>
          <a:p>
            <a:pPr lvl="1"/>
            <a:r>
              <a:rPr lang="en-US" dirty="0"/>
              <a:t>Some linked in Franklin; some not.</a:t>
            </a:r>
          </a:p>
          <a:p>
            <a:pPr lvl="1"/>
            <a:r>
              <a:rPr lang="en-US" dirty="0"/>
              <a:t>Many Franklin links don’t go to copies that are free for all</a:t>
            </a:r>
          </a:p>
          <a:p>
            <a:pPr lvl="1"/>
            <a:r>
              <a:rPr lang="en-US" dirty="0"/>
              <a:t>Don’t take too much time, but report when you find them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649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53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Demo </a:t>
            </a:r>
            <a:br>
              <a:rPr lang="en-US" b="1" dirty="0">
                <a:solidFill>
                  <a:schemeClr val="tx2"/>
                </a:solidFill>
              </a:rPr>
            </a:b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(Rachelle Nelson)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979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The most definitive answers to some questions are on the original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Some issues mention multiple publisher locations</a:t>
            </a:r>
          </a:p>
          <a:p>
            <a:r>
              <a:rPr lang="en-US" b="1" dirty="0"/>
              <a:t>The copyright notices that count are the ones made by the publisher, on the item as published</a:t>
            </a:r>
          </a:p>
          <a:p>
            <a:r>
              <a:rPr lang="en-US" b="1" dirty="0"/>
              <a:t>Some serials can be viewed online, via our online subscriptions or </a:t>
            </a:r>
            <a:r>
              <a:rPr lang="en-US" b="1" dirty="0" err="1"/>
              <a:t>HathiTrust’s</a:t>
            </a:r>
            <a:r>
              <a:rPr lang="en-US" b="1" dirty="0"/>
              <a:t> COVID-19 access</a:t>
            </a:r>
          </a:p>
          <a:p>
            <a:r>
              <a:rPr lang="en-US" b="1" dirty="0"/>
              <a:t>Metadata can be informative too, but less definitive</a:t>
            </a:r>
          </a:p>
          <a:p>
            <a:pPr lvl="1"/>
            <a:r>
              <a:rPr lang="en-US" b="1" dirty="0" err="1"/>
              <a:t>HathiTrust’s</a:t>
            </a:r>
            <a:r>
              <a:rPr lang="en-US" b="1" dirty="0"/>
              <a:t> “protected by copyright law” not a copyright notice or claim</a:t>
            </a:r>
          </a:p>
          <a:p>
            <a:pPr lvl="1"/>
            <a:r>
              <a:rPr lang="en-US" b="1" dirty="0"/>
              <a:t>Franklin’s publisher location notes can identify simultaneous </a:t>
            </a:r>
            <a:r>
              <a:rPr lang="en-US" b="1" dirty="0" err="1"/>
              <a:t>US+foreign</a:t>
            </a:r>
            <a:r>
              <a:rPr lang="en-US" b="1" dirty="0"/>
              <a:t> publication, but might not apply to all issues</a:t>
            </a:r>
          </a:p>
          <a:p>
            <a:pPr lvl="1"/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760-3740-DE4C-8489-50D61D477731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Pennsylvania Libraries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23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45049</TotalTime>
  <Words>869</Words>
  <Application>Microsoft Office PowerPoint</Application>
  <PresentationFormat>On-screen Show (4:3)</PresentationFormat>
  <Paragraphs>117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Identifying public domain serials in Penn Libraries collections: A review and update</vt:lpstr>
      <vt:lpstr>First things first:  Thank you!</vt:lpstr>
      <vt:lpstr>Why we’re doing this</vt:lpstr>
      <vt:lpstr>How we identify works that can be in US public domain</vt:lpstr>
      <vt:lpstr>Previous work (some funded by IMLS)</vt:lpstr>
      <vt:lpstr>What we’re doing</vt:lpstr>
      <vt:lpstr>Our progress so far</vt:lpstr>
      <vt:lpstr>Demo   (Rachelle Nelson)</vt:lpstr>
      <vt:lpstr>The most definitive answers to some questions are on the original issues</vt:lpstr>
      <vt:lpstr>After you submit your serials</vt:lpstr>
      <vt:lpstr>More information</vt:lpstr>
      <vt:lpstr> Your experiences and questions  (Your turn!)  Again, thank you !</vt:lpstr>
    </vt:vector>
  </TitlesOfParts>
  <Company>University of Pennsylvania Libraries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Hooking up your digital content</dc:title>
  <dc:creator>John Ockerbloom</dc:creator>
  <cp:lastModifiedBy>Rachelle Nelson</cp:lastModifiedBy>
  <cp:revision>589</cp:revision>
  <cp:lastPrinted>2020-07-15T13:46:42Z</cp:lastPrinted>
  <dcterms:created xsi:type="dcterms:W3CDTF">2013-06-03T20:45:34Z</dcterms:created>
  <dcterms:modified xsi:type="dcterms:W3CDTF">2020-07-15T18:56:14Z</dcterms:modified>
</cp:coreProperties>
</file>